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7"/>
  </p:notesMasterIdLst>
  <p:handoutMasterIdLst>
    <p:handoutMasterId r:id="rId18"/>
  </p:handoutMasterIdLst>
  <p:sldIdLst>
    <p:sldId id="256" r:id="rId5"/>
    <p:sldId id="277" r:id="rId6"/>
    <p:sldId id="258" r:id="rId7"/>
    <p:sldId id="290" r:id="rId8"/>
    <p:sldId id="264" r:id="rId9"/>
    <p:sldId id="268" r:id="rId10"/>
    <p:sldId id="286" r:id="rId11"/>
    <p:sldId id="262" r:id="rId12"/>
    <p:sldId id="292" r:id="rId13"/>
    <p:sldId id="279" r:id="rId14"/>
    <p:sldId id="260" r:id="rId15"/>
    <p:sldId id="27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93204" autoAdjust="0"/>
  </p:normalViewPr>
  <p:slideViewPr>
    <p:cSldViewPr snapToGrid="0">
      <p:cViewPr varScale="1">
        <p:scale>
          <a:sx n="95" d="100"/>
          <a:sy n="95" d="100"/>
        </p:scale>
        <p:origin x="206" y="72"/>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9/5/2024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jpg>
</file>

<file path=ppt/media/image29.png>
</file>

<file path=ppt/media/image3.png>
</file>

<file path=ppt/media/image30.png>
</file>

<file path=ppt/media/image31.png>
</file>

<file path=ppt/media/image32.jpg>
</file>

<file path=ppt/media/image33.png>
</file>

<file path=ppt/media/image34.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9/5/2024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16482914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11</a:t>
            </a:fld>
            <a:endParaRPr lang="en-US" dirty="0"/>
          </a:p>
        </p:txBody>
      </p:sp>
    </p:spTree>
    <p:extLst>
      <p:ext uri="{BB962C8B-B14F-4D97-AF65-F5344CB8AC3E}">
        <p14:creationId xmlns:p14="http://schemas.microsoft.com/office/powerpoint/2010/main" val="3110401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12</a:t>
            </a:fld>
            <a:endParaRPr lang="en-US" dirty="0"/>
          </a:p>
        </p:txBody>
      </p:sp>
    </p:spTree>
    <p:extLst>
      <p:ext uri="{BB962C8B-B14F-4D97-AF65-F5344CB8AC3E}">
        <p14:creationId xmlns:p14="http://schemas.microsoft.com/office/powerpoint/2010/main" val="3607125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482613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2909667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1306333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23710324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3900793" y="840336"/>
            <a:ext cx="7845370" cy="1930940"/>
          </a:xfrm>
        </p:spPr>
        <p:txBody>
          <a:bodyPr>
            <a:normAutofit/>
          </a:bodyPr>
          <a:lstStyle/>
          <a:p>
            <a:r>
              <a:rPr lang="en-US" sz="3600" dirty="0"/>
              <a:t>Data  analyst  professional</a:t>
            </a:r>
            <a:br>
              <a:rPr lang="en-US" sz="3600" dirty="0"/>
            </a:br>
            <a:r>
              <a:rPr lang="en-US" sz="3600" dirty="0"/>
              <a:t>practical  exam  submission</a:t>
            </a:r>
          </a:p>
        </p:txBody>
      </p:sp>
      <p:sp>
        <p:nvSpPr>
          <p:cNvPr id="4" name="TextBox 3">
            <a:extLst>
              <a:ext uri="{FF2B5EF4-FFF2-40B4-BE49-F238E27FC236}">
                <a16:creationId xmlns:a16="http://schemas.microsoft.com/office/drawing/2014/main" id="{A560356F-E526-8C93-6AF6-BC97F85C804C}"/>
              </a:ext>
            </a:extLst>
          </p:cNvPr>
          <p:cNvSpPr txBox="1"/>
          <p:nvPr/>
        </p:nvSpPr>
        <p:spPr>
          <a:xfrm>
            <a:off x="5593403" y="3429000"/>
            <a:ext cx="4873558" cy="646331"/>
          </a:xfrm>
          <a:prstGeom prst="rect">
            <a:avLst/>
          </a:prstGeom>
          <a:noFill/>
        </p:spPr>
        <p:txBody>
          <a:bodyPr wrap="square" rtlCol="0">
            <a:spAutoFit/>
          </a:bodyPr>
          <a:lstStyle/>
          <a:p>
            <a:r>
              <a:rPr lang="en-US" sz="3600" b="1" cap="all" dirty="0">
                <a:solidFill>
                  <a:schemeClr val="tx2"/>
                </a:solidFill>
                <a:latin typeface="+mj-lt"/>
                <a:ea typeface="+mj-ea"/>
                <a:cs typeface="+mj-cs"/>
              </a:rPr>
              <a:t>BY: SHAKER FAYEZ</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1881190" y="324605"/>
            <a:ext cx="9866540" cy="846964"/>
          </a:xfrm>
        </p:spPr>
        <p:txBody>
          <a:bodyPr>
            <a:normAutofit/>
          </a:bodyPr>
          <a:lstStyle/>
          <a:p>
            <a:r>
              <a:rPr lang="en-US" dirty="0"/>
              <a:t>Business Metric to Focus On </a:t>
            </a:r>
          </a:p>
        </p:txBody>
      </p:sp>
      <p:sp>
        <p:nvSpPr>
          <p:cNvPr id="7" name="Text Placeholder 6">
            <a:extLst>
              <a:ext uri="{FF2B5EF4-FFF2-40B4-BE49-F238E27FC236}">
                <a16:creationId xmlns:a16="http://schemas.microsoft.com/office/drawing/2014/main" id="{3FF2D739-E475-54F8-C832-F04A983D0F24}"/>
              </a:ext>
            </a:extLst>
          </p:cNvPr>
          <p:cNvSpPr>
            <a:spLocks noGrp="1"/>
          </p:cNvSpPr>
          <p:nvPr>
            <p:ph sz="half" idx="15"/>
          </p:nvPr>
        </p:nvSpPr>
        <p:spPr>
          <a:xfrm>
            <a:off x="1552575" y="1987923"/>
            <a:ext cx="9748838" cy="4525170"/>
          </a:xfrm>
        </p:spPr>
        <p:txBody>
          <a:bodyPr>
            <a:normAutofit lnSpcReduction="10000"/>
          </a:bodyPr>
          <a:lstStyle/>
          <a:p>
            <a:r>
              <a:rPr lang="en-US" dirty="0"/>
              <a:t>● Because the company is focused on increasing revenue and profits by selling more products, I would suggest they focus on the metric of average weekly revenue generated from each </a:t>
            </a:r>
            <a:r>
              <a:rPr lang="en-US" dirty="0" err="1"/>
              <a:t>methodas</a:t>
            </a:r>
            <a:r>
              <a:rPr lang="en-US" dirty="0"/>
              <a:t> their main performance indicator. </a:t>
            </a:r>
          </a:p>
          <a:p>
            <a:endParaRPr lang="en-US" dirty="0"/>
          </a:p>
          <a:p>
            <a:r>
              <a:rPr lang="en-US" dirty="0"/>
              <a:t>● I think average weekly revenue generated would be a good area of focus because it can be measured over time and analyzed to identify trends across a given time period. This would allow the team to decide if they should pivot to other strategies if they are not tracking well towards their goal. </a:t>
            </a:r>
          </a:p>
          <a:p>
            <a:endParaRPr lang="en-US" dirty="0"/>
          </a:p>
          <a:p>
            <a:r>
              <a:rPr lang="en-US" dirty="0"/>
              <a:t>● On average, </a:t>
            </a:r>
            <a:r>
              <a:rPr lang="en-US" dirty="0" err="1"/>
              <a:t>Email+Call</a:t>
            </a:r>
            <a:r>
              <a:rPr lang="en-US" dirty="0"/>
              <a:t> produced the highest average revenue across all weeks, and trended upwards for almost all 6 weeks. </a:t>
            </a:r>
          </a:p>
          <a:p>
            <a:endParaRPr lang="en-US" dirty="0"/>
          </a:p>
          <a:p>
            <a:r>
              <a:rPr lang="en-US" dirty="0"/>
              <a:t>● The estimates for initial values of this metric (Weekly Avg Revenue per Sales Method) with a focus on the recommended approach (Email + Call) are 128.89, 154.24, 150.42, 180.82, 187.58, and 227.77 for weeks 1-6 respectively. </a:t>
            </a:r>
          </a:p>
        </p:txBody>
      </p:sp>
      <p:sp>
        <p:nvSpPr>
          <p:cNvPr id="13" name="Slide Number Placeholder 12">
            <a:extLst>
              <a:ext uri="{FF2B5EF4-FFF2-40B4-BE49-F238E27FC236}">
                <a16:creationId xmlns:a16="http://schemas.microsoft.com/office/drawing/2014/main" id="{A540B739-30F9-C86F-67ED-2197DC1E598B}"/>
              </a:ext>
            </a:extLst>
          </p:cNvPr>
          <p:cNvSpPr>
            <a:spLocks noGrp="1"/>
          </p:cNvSpPr>
          <p:nvPr>
            <p:ph type="sldNum" sz="quarter" idx="12"/>
          </p:nvPr>
        </p:nvSpPr>
        <p:spPr>
          <a:xfrm>
            <a:off x="11123295" y="6356350"/>
            <a:ext cx="457200" cy="365125"/>
          </a:xfrm>
        </p:spPr>
        <p:txBody>
          <a:bodyPr/>
          <a:lstStyle/>
          <a:p>
            <a:fld id="{B5CEABB6-07DC-46E8-9B57-56EC44A396E5}" type="slidenum">
              <a:rPr lang="en-US" smtClean="0"/>
              <a:pPr/>
              <a:t>10</a:t>
            </a:fld>
            <a:endParaRPr lang="en-US" dirty="0"/>
          </a:p>
        </p:txBody>
      </p:sp>
      <p:sp>
        <p:nvSpPr>
          <p:cNvPr id="2" name="TextBox 1">
            <a:extLst>
              <a:ext uri="{FF2B5EF4-FFF2-40B4-BE49-F238E27FC236}">
                <a16:creationId xmlns:a16="http://schemas.microsoft.com/office/drawing/2014/main" id="{3AEF4C87-5016-7088-E3BC-499C5E431F6A}"/>
              </a:ext>
            </a:extLst>
          </p:cNvPr>
          <p:cNvSpPr txBox="1"/>
          <p:nvPr/>
        </p:nvSpPr>
        <p:spPr>
          <a:xfrm>
            <a:off x="1885951" y="1157291"/>
            <a:ext cx="9315448" cy="461665"/>
          </a:xfrm>
          <a:prstGeom prst="rect">
            <a:avLst/>
          </a:prstGeom>
          <a:noFill/>
        </p:spPr>
        <p:txBody>
          <a:bodyPr wrap="square" rtlCol="0">
            <a:spAutoFit/>
          </a:bodyPr>
          <a:lstStyle/>
          <a:p>
            <a:r>
              <a:rPr lang="en-US" sz="2400" b="1" dirty="0">
                <a:solidFill>
                  <a:schemeClr val="bg1"/>
                </a:solidFill>
              </a:rPr>
              <a:t>How should the business monitor what they want to achieve? </a:t>
            </a:r>
          </a:p>
        </p:txBody>
      </p:sp>
    </p:spTree>
    <p:extLst>
      <p:ext uri="{BB962C8B-B14F-4D97-AF65-F5344CB8AC3E}">
        <p14:creationId xmlns:p14="http://schemas.microsoft.com/office/powerpoint/2010/main" val="42524660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764155" y="896113"/>
            <a:ext cx="10665845" cy="627888"/>
          </a:xfrm>
        </p:spPr>
        <p:txBody>
          <a:bodyPr>
            <a:normAutofit fontScale="90000"/>
          </a:bodyPr>
          <a:lstStyle/>
          <a:p>
            <a:r>
              <a:rPr lang="en-US" dirty="0"/>
              <a:t>Summary and Parting Thoughts </a:t>
            </a:r>
          </a:p>
        </p:txBody>
      </p:sp>
      <p:sp>
        <p:nvSpPr>
          <p:cNvPr id="2" name="Slide Number Placeholder 1">
            <a:extLst>
              <a:ext uri="{FF2B5EF4-FFF2-40B4-BE49-F238E27FC236}">
                <a16:creationId xmlns:a16="http://schemas.microsoft.com/office/drawing/2014/main" id="{660EB401-2F91-2D90-C859-96484861E564}"/>
              </a:ext>
            </a:extLst>
          </p:cNvPr>
          <p:cNvSpPr>
            <a:spLocks noGrp="1"/>
          </p:cNvSpPr>
          <p:nvPr>
            <p:ph type="sldNum" sz="quarter" idx="12"/>
          </p:nvPr>
        </p:nvSpPr>
        <p:spPr/>
        <p:txBody>
          <a:bodyPr/>
          <a:lstStyle/>
          <a:p>
            <a:fld id="{B5CEABB6-07DC-46E8-9B57-56EC44A396E5}" type="slidenum">
              <a:rPr lang="en-US" smtClean="0"/>
              <a:pPr/>
              <a:t>11</a:t>
            </a:fld>
            <a:endParaRPr lang="en-US" dirty="0"/>
          </a:p>
        </p:txBody>
      </p:sp>
      <p:sp>
        <p:nvSpPr>
          <p:cNvPr id="5" name="TextBox 4">
            <a:extLst>
              <a:ext uri="{FF2B5EF4-FFF2-40B4-BE49-F238E27FC236}">
                <a16:creationId xmlns:a16="http://schemas.microsoft.com/office/drawing/2014/main" id="{CC98B300-9994-EF77-DDFD-7DF979B51FDE}"/>
              </a:ext>
            </a:extLst>
          </p:cNvPr>
          <p:cNvSpPr txBox="1"/>
          <p:nvPr/>
        </p:nvSpPr>
        <p:spPr>
          <a:xfrm>
            <a:off x="625642" y="2085474"/>
            <a:ext cx="10342533" cy="3785652"/>
          </a:xfrm>
          <a:prstGeom prst="rect">
            <a:avLst/>
          </a:prstGeom>
          <a:noFill/>
        </p:spPr>
        <p:txBody>
          <a:bodyPr wrap="square" rtlCol="0">
            <a:spAutoFit/>
          </a:bodyPr>
          <a:lstStyle/>
          <a:p>
            <a:r>
              <a:rPr lang="en-US" sz="2000" dirty="0"/>
              <a:t>• To summarize, I feel that this company should use a multi channel approach to reach their sales goals. Email + Call showed a significantly higher return on time invested and this information could help the company optimize operations to increase performance and revenue generation. </a:t>
            </a:r>
          </a:p>
          <a:p>
            <a:endParaRPr lang="en-US" sz="2000" dirty="0"/>
          </a:p>
          <a:p>
            <a:r>
              <a:rPr lang="en-US" sz="2000" dirty="0"/>
              <a:t>• I also think a follow up call a day or two after the product information email could go a long way in converting sales. Given my experience in sales, waiting a week or so to make a call often leads to less pick ups or people not remembering the email.</a:t>
            </a:r>
          </a:p>
          <a:p>
            <a:endParaRPr lang="en-US" sz="2000" dirty="0"/>
          </a:p>
          <a:p>
            <a:r>
              <a:rPr lang="en-US" sz="2000" dirty="0"/>
              <a:t> • It's important to be persistent and aim to get timing on your side for these kinds of things. With the right efforts and focus on the proven approaches, the team can rise above the competition and break through the noise</a:t>
            </a:r>
          </a:p>
        </p:txBody>
      </p:sp>
    </p:spTree>
    <p:extLst>
      <p:ext uri="{BB962C8B-B14F-4D97-AF65-F5344CB8AC3E}">
        <p14:creationId xmlns:p14="http://schemas.microsoft.com/office/powerpoint/2010/main" val="56699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5900245" y="544285"/>
            <a:ext cx="5528217" cy="2685383"/>
          </a:xfrm>
        </p:spPr>
        <p:txBody>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5896340" y="3423774"/>
            <a:ext cx="5528217" cy="1228438"/>
          </a:xfrm>
        </p:spPr>
        <p:txBody>
          <a:bodyPr bIns="0">
            <a:normAutofit/>
          </a:bodyPr>
          <a:lstStyle/>
          <a:p>
            <a:r>
              <a:rPr lang="en-US" dirty="0"/>
              <a:t>Shaker Fayez</a:t>
            </a:r>
          </a:p>
          <a:p>
            <a:r>
              <a:rPr lang="en-US" dirty="0"/>
              <a:t>shakerfayiz21@gmail.com</a:t>
            </a:r>
          </a:p>
        </p:txBody>
      </p:sp>
    </p:spTree>
    <p:extLst>
      <p:ext uri="{BB962C8B-B14F-4D97-AF65-F5344CB8AC3E}">
        <p14:creationId xmlns:p14="http://schemas.microsoft.com/office/powerpoint/2010/main" val="243649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6010328" y="1031041"/>
            <a:ext cx="4633609" cy="1321517"/>
          </a:xfrm>
        </p:spPr>
        <p:txBody>
          <a:bodyPr>
            <a:normAutofit/>
          </a:bodyPr>
          <a:lstStyle/>
          <a:p>
            <a:r>
              <a:rPr lang="en-US" dirty="0"/>
              <a:t>Agenda</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863830" y="3265757"/>
            <a:ext cx="7328170" cy="3015574"/>
          </a:xfrm>
        </p:spPr>
        <p:txBody>
          <a:bodyPr>
            <a:normAutofit/>
          </a:bodyPr>
          <a:lstStyle/>
          <a:p>
            <a:r>
              <a:rPr lang="en-US" sz="2000" dirty="0"/>
              <a:t>1- New product sales methods (Background info)</a:t>
            </a:r>
          </a:p>
          <a:p>
            <a:r>
              <a:rPr lang="en-US" sz="2000" dirty="0"/>
              <a:t>2- Questions walkthrough </a:t>
            </a:r>
          </a:p>
          <a:p>
            <a:r>
              <a:rPr lang="en-US" sz="2000" dirty="0"/>
              <a:t>3- Question l (How many customers for each approach)</a:t>
            </a:r>
          </a:p>
          <a:p>
            <a:r>
              <a:rPr lang="en-US" sz="2000" dirty="0"/>
              <a:t>4- Question </a:t>
            </a:r>
            <a:r>
              <a:rPr lang="en-US" sz="2000" dirty="0" err="1"/>
              <a:t>ll.l</a:t>
            </a:r>
            <a:r>
              <a:rPr lang="en-US" sz="2000" dirty="0"/>
              <a:t> (Overall spread of revenue)</a:t>
            </a:r>
          </a:p>
          <a:p>
            <a:r>
              <a:rPr lang="en-US" sz="2000" dirty="0"/>
              <a:t>5- Question </a:t>
            </a:r>
            <a:r>
              <a:rPr lang="en-US" sz="2000" dirty="0" err="1"/>
              <a:t>ll.ll</a:t>
            </a:r>
            <a:r>
              <a:rPr lang="en-US" sz="2000" dirty="0"/>
              <a:t> (Spread of revenue for each method)</a:t>
            </a:r>
          </a:p>
          <a:p>
            <a:r>
              <a:rPr lang="en-US" sz="2000" dirty="0"/>
              <a:t>6- Question </a:t>
            </a:r>
            <a:r>
              <a:rPr lang="en-US" sz="2000" dirty="0" err="1"/>
              <a:t>lll</a:t>
            </a:r>
            <a:r>
              <a:rPr lang="en-US" sz="2000" dirty="0"/>
              <a:t> (Difference in revenue over time)</a:t>
            </a:r>
          </a:p>
          <a:p>
            <a:endParaRPr lang="en-US" sz="2000" dirty="0"/>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13"/>
          </p:nvPr>
        </p:nvPicPr>
        <p:blipFill>
          <a:blip r:embed="rId3"/>
          <a:srcRect l="24936" r="24936"/>
          <a:stretch/>
        </p:blipFill>
        <p:spPr>
          <a:xfrm rot="10800000">
            <a:off x="-2" y="761322"/>
            <a:ext cx="4062985" cy="6096678"/>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D7DB40B-B465-2CB1-60A6-2A1AC56BD118}"/>
              </a:ext>
            </a:extLst>
          </p:cNvPr>
          <p:cNvSpPr txBox="1"/>
          <p:nvPr/>
        </p:nvSpPr>
        <p:spPr>
          <a:xfrm>
            <a:off x="5193379" y="32351"/>
            <a:ext cx="6225702" cy="861774"/>
          </a:xfrm>
          <a:prstGeom prst="rect">
            <a:avLst/>
          </a:prstGeom>
          <a:noFill/>
        </p:spPr>
        <p:txBody>
          <a:bodyPr wrap="square" rtlCol="0">
            <a:spAutoFit/>
          </a:bodyPr>
          <a:lstStyle/>
          <a:p>
            <a:r>
              <a:rPr lang="en-US" sz="3200" b="1" dirty="0">
                <a:solidFill>
                  <a:schemeClr val="bg1"/>
                </a:solidFill>
                <a:latin typeface="+mj-lt"/>
              </a:rPr>
              <a:t>New product sales methods</a:t>
            </a:r>
          </a:p>
          <a:p>
            <a:endParaRPr lang="en-US" dirty="0"/>
          </a:p>
        </p:txBody>
      </p:sp>
      <p:sp>
        <p:nvSpPr>
          <p:cNvPr id="5" name="TextBox 4">
            <a:extLst>
              <a:ext uri="{FF2B5EF4-FFF2-40B4-BE49-F238E27FC236}">
                <a16:creationId xmlns:a16="http://schemas.microsoft.com/office/drawing/2014/main" id="{A6D74322-E394-5D53-F4D4-7471034794A4}"/>
              </a:ext>
            </a:extLst>
          </p:cNvPr>
          <p:cNvSpPr txBox="1"/>
          <p:nvPr/>
        </p:nvSpPr>
        <p:spPr>
          <a:xfrm>
            <a:off x="4160951" y="609775"/>
            <a:ext cx="8031049" cy="6432530"/>
          </a:xfrm>
          <a:prstGeom prst="rect">
            <a:avLst/>
          </a:prstGeom>
          <a:noFill/>
        </p:spPr>
        <p:txBody>
          <a:bodyPr wrap="square" rtlCol="0">
            <a:spAutoFit/>
          </a:bodyPr>
          <a:lstStyle/>
          <a:p>
            <a:r>
              <a:rPr lang="en-US" dirty="0">
                <a:solidFill>
                  <a:schemeClr val="bg1"/>
                </a:solidFill>
              </a:rPr>
              <a:t>Six weeks ago, we launched a new line of office stationery.</a:t>
            </a:r>
          </a:p>
          <a:p>
            <a:r>
              <a:rPr lang="en-US" dirty="0">
                <a:solidFill>
                  <a:schemeClr val="bg1"/>
                </a:solidFill>
              </a:rPr>
              <a:t>Despite the world becoming increasingly digital, there’s still demand for notebooks, pens, and sticky notes. Our focus has been on selling products to enable our customers to be more creative, focused on tools for brainstorming.</a:t>
            </a:r>
          </a:p>
          <a:p>
            <a:endParaRPr lang="en-US" dirty="0">
              <a:solidFill>
                <a:schemeClr val="bg1"/>
              </a:solidFill>
            </a:endParaRPr>
          </a:p>
          <a:p>
            <a:r>
              <a:rPr lang="en-US" dirty="0">
                <a:solidFill>
                  <a:schemeClr val="bg1"/>
                </a:solidFill>
              </a:rPr>
              <a:t>We have tested three sales strategies for this, targeted email and phone calls, as well as combining the two.</a:t>
            </a:r>
          </a:p>
          <a:p>
            <a:endParaRPr lang="en-US" dirty="0">
              <a:solidFill>
                <a:schemeClr val="bg1"/>
              </a:solidFill>
            </a:endParaRPr>
          </a:p>
          <a:p>
            <a:r>
              <a:rPr lang="en-US" b="1" u="sng" dirty="0">
                <a:solidFill>
                  <a:schemeClr val="bg1"/>
                </a:solidFill>
              </a:rPr>
              <a:t>Email</a:t>
            </a:r>
            <a:r>
              <a:rPr lang="en-US" dirty="0">
                <a:solidFill>
                  <a:schemeClr val="bg1"/>
                </a:solidFill>
              </a:rPr>
              <a:t>: Customers in this group received an email when the product line was launched, and a further email three weeks later. This required very little work for the team. </a:t>
            </a:r>
          </a:p>
          <a:p>
            <a:endParaRPr lang="en-US" dirty="0">
              <a:solidFill>
                <a:schemeClr val="bg1"/>
              </a:solidFill>
            </a:endParaRPr>
          </a:p>
          <a:p>
            <a:r>
              <a:rPr lang="en-US" b="1" u="sng" dirty="0">
                <a:solidFill>
                  <a:schemeClr val="bg1"/>
                </a:solidFill>
              </a:rPr>
              <a:t>Call</a:t>
            </a:r>
            <a:r>
              <a:rPr lang="en-US" dirty="0">
                <a:solidFill>
                  <a:schemeClr val="bg1"/>
                </a:solidFill>
              </a:rPr>
              <a:t>: Customers in this group were called by a member of the sales team. On average members of the team were on the phone for around thirty minutes per customer. </a:t>
            </a:r>
          </a:p>
          <a:p>
            <a:endParaRPr lang="en-US" dirty="0">
              <a:solidFill>
                <a:schemeClr val="bg1"/>
              </a:solidFill>
            </a:endParaRPr>
          </a:p>
          <a:p>
            <a:r>
              <a:rPr lang="en-US" b="1" u="sng" dirty="0">
                <a:solidFill>
                  <a:schemeClr val="bg1"/>
                </a:solidFill>
              </a:rPr>
              <a:t>Email and Call</a:t>
            </a:r>
            <a:r>
              <a:rPr lang="en-US" dirty="0">
                <a:solidFill>
                  <a:schemeClr val="bg1"/>
                </a:solidFill>
              </a:rPr>
              <a:t>: Customers in this group were first sent the product information email, then called a week later by the sales team to talk about their needs and how this new product may support their work. The email required little work from the team, the call was around ten minutes per customer. </a:t>
            </a:r>
            <a:endParaRPr lang="en-US" b="1" u="sng" dirty="0">
              <a:solidFill>
                <a:schemeClr val="bg1"/>
              </a:solidFill>
            </a:endParaRPr>
          </a:p>
          <a:p>
            <a:endParaRPr lang="en-US" sz="1600" b="1" u="sng" dirty="0">
              <a:solidFill>
                <a:schemeClr val="bg1"/>
              </a:solidFill>
            </a:endParaRPr>
          </a:p>
        </p:txBody>
      </p:sp>
    </p:spTree>
    <p:extLst>
      <p:ext uri="{BB962C8B-B14F-4D97-AF65-F5344CB8AC3E}">
        <p14:creationId xmlns:p14="http://schemas.microsoft.com/office/powerpoint/2010/main" val="707789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339389" y="544286"/>
            <a:ext cx="7089073" cy="1098777"/>
          </a:xfrm>
        </p:spPr>
        <p:txBody>
          <a:bodyPr>
            <a:normAutofit/>
          </a:bodyPr>
          <a:lstStyle/>
          <a:p>
            <a:r>
              <a:rPr lang="en-US" sz="2800" dirty="0">
                <a:solidFill>
                  <a:schemeClr val="bg1"/>
                </a:solidFill>
                <a:ea typeface="+mn-ea"/>
                <a:cs typeface="+mn-cs"/>
              </a:rPr>
              <a:t>Questions of Focus for Pens and Printers We need to know</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4440940" y="2042358"/>
            <a:ext cx="6987522" cy="4499810"/>
          </a:xfrm>
        </p:spPr>
        <p:txBody>
          <a:bodyPr>
            <a:normAutofit fontScale="85000" lnSpcReduction="10000"/>
          </a:bodyPr>
          <a:lstStyle/>
          <a:p>
            <a:r>
              <a:rPr lang="en-US" dirty="0"/>
              <a:t>1. How many customers were there for each approach? </a:t>
            </a:r>
          </a:p>
          <a:p>
            <a:r>
              <a:rPr lang="en-US" dirty="0"/>
              <a:t>2. What does the spread of the revenue look like overall? And for each method? </a:t>
            </a:r>
          </a:p>
          <a:p>
            <a:r>
              <a:rPr lang="en-US" dirty="0"/>
              <a:t>3. Was there any difference in revenue over time for each of the methods? </a:t>
            </a:r>
          </a:p>
          <a:p>
            <a:r>
              <a:rPr lang="en-US" dirty="0"/>
              <a:t>4. Based on the data, which method would you recommend we continue to use? Some of these methods take more time from the team so they may not be the best for us to use if the results are similar. </a:t>
            </a:r>
          </a:p>
        </p:txBody>
      </p:sp>
      <p:pic>
        <p:nvPicPr>
          <p:cNvPr id="13" name="Picture Placeholder 12" descr="Low angle view of tall buildings">
            <a:extLst>
              <a:ext uri="{FF2B5EF4-FFF2-40B4-BE49-F238E27FC236}">
                <a16:creationId xmlns:a16="http://schemas.microsoft.com/office/drawing/2014/main" id="{1DFE730E-30E7-DA99-A3EE-ACB889D161E9}"/>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5F855448-57DF-E468-AF41-00CAAC2D7C74}"/>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752FDA21-768F-9929-E6D6-D78CD4F8EA24}"/>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9539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497302" y="398811"/>
            <a:ext cx="8454188" cy="526424"/>
          </a:xfrm>
        </p:spPr>
        <p:txBody>
          <a:bodyPr>
            <a:normAutofit fontScale="90000"/>
          </a:bodyPr>
          <a:lstStyle/>
          <a:p>
            <a:r>
              <a:rPr lang="en-US" sz="3200" dirty="0"/>
              <a:t>Exploratory Analysis - Question 1</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4"/>
          </p:nvPr>
        </p:nvSpPr>
        <p:spPr>
          <a:xfrm>
            <a:off x="497301" y="2871536"/>
            <a:ext cx="6914151" cy="3144252"/>
          </a:xfrm>
        </p:spPr>
        <p:txBody>
          <a:bodyPr vert="horz" lIns="91440" tIns="45720" rIns="91440" bIns="45720" rtlCol="0" anchor="t">
            <a:normAutofit/>
          </a:bodyPr>
          <a:lstStyle/>
          <a:p>
            <a:pPr>
              <a:lnSpc>
                <a:spcPct val="100000"/>
              </a:lnSpc>
            </a:pPr>
            <a:r>
              <a:rPr lang="en-US" sz="2400" dirty="0"/>
              <a:t>● The most customers were converted through the Email sales method, coming in at 6,921 customers. </a:t>
            </a:r>
          </a:p>
          <a:p>
            <a:pPr>
              <a:lnSpc>
                <a:spcPct val="100000"/>
              </a:lnSpc>
            </a:pPr>
            <a:r>
              <a:rPr lang="en-US" sz="2400" dirty="0"/>
              <a:t>● Next, was the Call Method which accounted for just under 5000 customer sales. </a:t>
            </a:r>
          </a:p>
          <a:p>
            <a:pPr>
              <a:lnSpc>
                <a:spcPct val="100000"/>
              </a:lnSpc>
            </a:pPr>
            <a:r>
              <a:rPr lang="en-US" sz="2400" dirty="0"/>
              <a:t>● Last was the Email + Call method which was only responsible for around 2,300 sales.</a:t>
            </a:r>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5</a:t>
            </a:fld>
            <a:endParaRPr lang="en-US" dirty="0"/>
          </a:p>
        </p:txBody>
      </p:sp>
      <p:sp>
        <p:nvSpPr>
          <p:cNvPr id="4" name="Content Placeholder 2">
            <a:extLst>
              <a:ext uri="{FF2B5EF4-FFF2-40B4-BE49-F238E27FC236}">
                <a16:creationId xmlns:a16="http://schemas.microsoft.com/office/drawing/2014/main" id="{C951A2A5-6C14-6745-DCB9-2ED0EE9F1230}"/>
              </a:ext>
            </a:extLst>
          </p:cNvPr>
          <p:cNvSpPr txBox="1">
            <a:spLocks/>
          </p:cNvSpPr>
          <p:nvPr/>
        </p:nvSpPr>
        <p:spPr>
          <a:xfrm>
            <a:off x="112295" y="1802647"/>
            <a:ext cx="8021051" cy="526424"/>
          </a:xfrm>
          <a:prstGeom prst="rect">
            <a:avLst/>
          </a:prstGeom>
        </p:spPr>
        <p:txBody>
          <a:bodyPr vert="horz" lIns="91440" tIns="45720" rIns="91440" bIns="45720" rtlCol="0" anchor="t">
            <a:noAutofit/>
          </a:bodyPr>
          <a:lstStyle>
            <a:lvl1pPr marL="0" indent="0" algn="l" defTabSz="914400" rtl="0" eaLnBrk="1" latinLnBrk="0" hangingPunct="1">
              <a:lnSpc>
                <a:spcPts val="2000"/>
              </a:lnSpc>
              <a:spcBef>
                <a:spcPts val="0"/>
              </a:spcBef>
              <a:spcAft>
                <a:spcPts val="1200"/>
              </a:spcAft>
              <a:buFont typeface="Arial" panose="020B0604020202020204" pitchFamily="34" charset="0"/>
              <a:buNone/>
              <a:defRPr sz="1800" kern="1200">
                <a:solidFill>
                  <a:schemeClr val="bg1"/>
                </a:solidFill>
                <a:latin typeface="+mn-lt"/>
                <a:ea typeface="+mn-ea"/>
                <a:cs typeface="+mn-cs"/>
              </a:defRPr>
            </a:lvl1pPr>
            <a:lvl2pPr marL="4572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bg1"/>
                </a:solidFill>
                <a:latin typeface="+mn-lt"/>
                <a:ea typeface="+mn-ea"/>
                <a:cs typeface="+mn-cs"/>
              </a:defRPr>
            </a:lvl2pPr>
            <a:lvl3pPr marL="9144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bg1"/>
                </a:solidFill>
                <a:latin typeface="+mn-lt"/>
                <a:ea typeface="+mn-ea"/>
                <a:cs typeface="+mn-cs"/>
              </a:defRPr>
            </a:lvl3pPr>
            <a:lvl4pPr marL="13716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bg1"/>
                </a:solidFill>
                <a:latin typeface="+mn-lt"/>
                <a:ea typeface="+mn-ea"/>
                <a:cs typeface="+mn-cs"/>
              </a:defRPr>
            </a:lvl4pPr>
            <a:lvl5pPr marL="18288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How many customers were there for each approach? </a:t>
            </a:r>
          </a:p>
        </p:txBody>
      </p:sp>
      <p:pic>
        <p:nvPicPr>
          <p:cNvPr id="12" name="Picture 11" descr="Proportions of sales methods&#10;">
            <a:extLst>
              <a:ext uri="{FF2B5EF4-FFF2-40B4-BE49-F238E27FC236}">
                <a16:creationId xmlns:a16="http://schemas.microsoft.com/office/drawing/2014/main" id="{4CA4FB14-5F0E-266D-D849-2E71AC94E09A}"/>
              </a:ext>
            </a:extLst>
          </p:cNvPr>
          <p:cNvPicPr>
            <a:picLocks noChangeAspect="1"/>
          </p:cNvPicPr>
          <p:nvPr/>
        </p:nvPicPr>
        <p:blipFill>
          <a:blip r:embed="rId3"/>
          <a:stretch>
            <a:fillRect/>
          </a:stretch>
        </p:blipFill>
        <p:spPr>
          <a:xfrm>
            <a:off x="8133346" y="1638897"/>
            <a:ext cx="4058654" cy="3925426"/>
          </a:xfrm>
          <a:prstGeom prst="rect">
            <a:avLst/>
          </a:prstGeom>
        </p:spPr>
      </p:pic>
    </p:spTree>
    <p:extLst>
      <p:ext uri="{BB962C8B-B14F-4D97-AF65-F5344CB8AC3E}">
        <p14:creationId xmlns:p14="http://schemas.microsoft.com/office/powerpoint/2010/main" val="1346372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628651" y="896112"/>
            <a:ext cx="10494644" cy="732663"/>
          </a:xfrm>
        </p:spPr>
        <p:txBody>
          <a:bodyPr>
            <a:normAutofit/>
          </a:bodyPr>
          <a:lstStyle/>
          <a:p>
            <a:r>
              <a:rPr lang="en-US" sz="4000" dirty="0"/>
              <a:t>Exploratory Analysis - Question 2 </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771525" y="2590800"/>
            <a:ext cx="4514850" cy="3505200"/>
          </a:xfrm>
        </p:spPr>
        <p:txBody>
          <a:bodyPr vert="horz" lIns="91440" tIns="45720" rIns="91440" bIns="45720" rtlCol="0" anchor="t">
            <a:normAutofit/>
          </a:bodyPr>
          <a:lstStyle/>
          <a:p>
            <a:r>
              <a:rPr lang="en-US" dirty="0"/>
              <a:t>● From the included histogram, we can see that most of the sales fall between $50-$90 with a visible rise in number of sales at the $50 and a peak concentration of sales in the $80-$90 range.</a:t>
            </a:r>
          </a:p>
          <a:p>
            <a:endParaRPr lang="en-US" dirty="0"/>
          </a:p>
          <a:p>
            <a:r>
              <a:rPr lang="en-US" dirty="0"/>
              <a:t>● The spread of the revenue on the histogram displays multi-modal distribution with high points at 50 and a peak at 80</a:t>
            </a:r>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
        <p:nvSpPr>
          <p:cNvPr id="2" name="TextBox 1">
            <a:extLst>
              <a:ext uri="{FF2B5EF4-FFF2-40B4-BE49-F238E27FC236}">
                <a16:creationId xmlns:a16="http://schemas.microsoft.com/office/drawing/2014/main" id="{339579F8-9F85-0CD0-7F90-1862CC63AD34}"/>
              </a:ext>
            </a:extLst>
          </p:cNvPr>
          <p:cNvSpPr txBox="1"/>
          <p:nvPr/>
        </p:nvSpPr>
        <p:spPr>
          <a:xfrm>
            <a:off x="1424781" y="1628775"/>
            <a:ext cx="8443913" cy="461665"/>
          </a:xfrm>
          <a:prstGeom prst="rect">
            <a:avLst/>
          </a:prstGeom>
          <a:noFill/>
        </p:spPr>
        <p:txBody>
          <a:bodyPr wrap="square" rtlCol="0">
            <a:spAutoFit/>
          </a:bodyPr>
          <a:lstStyle/>
          <a:p>
            <a:r>
              <a:rPr lang="en-US" sz="2400" b="1" dirty="0"/>
              <a:t>What does the spread of the revenue look like overall? </a:t>
            </a:r>
          </a:p>
        </p:txBody>
      </p:sp>
      <p:pic>
        <p:nvPicPr>
          <p:cNvPr id="10" name="Content Placeholder 9" descr="A graph of a distribution of revenue">
            <a:extLst>
              <a:ext uri="{FF2B5EF4-FFF2-40B4-BE49-F238E27FC236}">
                <a16:creationId xmlns:a16="http://schemas.microsoft.com/office/drawing/2014/main" id="{06DE85A9-31EF-4CAD-B368-301407858F07}"/>
              </a:ext>
              <a:ext uri="{C183D7F6-B498-43B3-948B-1728B52AA6E4}">
                <adec:decorative xmlns:adec="http://schemas.microsoft.com/office/drawing/2017/decorative" val="0"/>
              </a:ext>
            </a:extLst>
          </p:cNvPr>
          <p:cNvPicPr>
            <a:picLocks noGrp="1" noChangeAspect="1"/>
          </p:cNvPicPr>
          <p:nvPr>
            <p:ph sz="half" idx="15"/>
          </p:nvPr>
        </p:nvPicPr>
        <p:blipFill>
          <a:blip r:embed="rId3"/>
          <a:stretch>
            <a:fillRect/>
          </a:stretch>
        </p:blipFill>
        <p:spPr>
          <a:xfrm>
            <a:off x="5386185" y="2361438"/>
            <a:ext cx="5543753" cy="3734562"/>
          </a:xfrm>
        </p:spPr>
      </p:pic>
    </p:spTree>
    <p:extLst>
      <p:ext uri="{BB962C8B-B14F-4D97-AF65-F5344CB8AC3E}">
        <p14:creationId xmlns:p14="http://schemas.microsoft.com/office/powerpoint/2010/main" val="4151694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20440" y="430893"/>
            <a:ext cx="8014336" cy="1118427"/>
          </a:xfrm>
        </p:spPr>
        <p:txBody>
          <a:bodyPr>
            <a:normAutofit/>
          </a:bodyPr>
          <a:lstStyle/>
          <a:p>
            <a:r>
              <a:rPr lang="en-US" sz="3600" dirty="0"/>
              <a:t>Exploratory Analysis - Question 2 Pt. 2 </a:t>
            </a:r>
          </a:p>
        </p:txBody>
      </p:sp>
      <p:sp>
        <p:nvSpPr>
          <p:cNvPr id="12" name="Text Placeholder 11">
            <a:extLst>
              <a:ext uri="{FF2B5EF4-FFF2-40B4-BE49-F238E27FC236}">
                <a16:creationId xmlns:a16="http://schemas.microsoft.com/office/drawing/2014/main" id="{D3251268-42B4-3B45-A59B-740E2DB97A00}"/>
              </a:ext>
            </a:extLst>
          </p:cNvPr>
          <p:cNvSpPr>
            <a:spLocks noGrp="1"/>
          </p:cNvSpPr>
          <p:nvPr>
            <p:ph sz="half" idx="14"/>
          </p:nvPr>
        </p:nvSpPr>
        <p:spPr>
          <a:xfrm>
            <a:off x="3176337" y="2483636"/>
            <a:ext cx="3642144" cy="3692578"/>
          </a:xfrm>
        </p:spPr>
        <p:txBody>
          <a:bodyPr>
            <a:normAutofit fontScale="85000" lnSpcReduction="10000"/>
          </a:bodyPr>
          <a:lstStyle/>
          <a:p>
            <a:pPr marL="0" indent="0">
              <a:buNone/>
            </a:pPr>
            <a:r>
              <a:rPr lang="en-US" dirty="0"/>
              <a:t>● Calls were the least productive method displaying sales values ranging from~40-70 which is significantly lower than either of the other sales methods. </a:t>
            </a:r>
          </a:p>
          <a:p>
            <a:pPr marL="0" indent="0">
              <a:buNone/>
            </a:pPr>
            <a:r>
              <a:rPr lang="en-US" dirty="0"/>
              <a:t>● The Email method produced medium sized revenue values, with most falling between $80-$120, and some outliers in the $130 $150 range. </a:t>
            </a:r>
          </a:p>
          <a:p>
            <a:pPr marL="0" indent="0">
              <a:buNone/>
            </a:pPr>
            <a:r>
              <a:rPr lang="en-US" dirty="0"/>
              <a:t>● Lastly, and most importantly, the Email + Call method produced the strongest results. This method produced values with a minimum of 120 and ranging to 240</a:t>
            </a:r>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a:xfrm>
            <a:off x="10949320" y="5891132"/>
            <a:ext cx="457200" cy="365125"/>
          </a:xfrm>
        </p:spPr>
        <p:txBody>
          <a:bodyPr/>
          <a:lstStyle/>
          <a:p>
            <a:fld id="{B5CEABB6-07DC-46E8-9B57-56EC44A396E5}" type="slidenum">
              <a:rPr lang="en-US" smtClean="0"/>
              <a:pPr/>
              <a:t>7</a:t>
            </a:fld>
            <a:endParaRPr lang="en-US" dirty="0"/>
          </a:p>
        </p:txBody>
      </p:sp>
      <p:sp>
        <p:nvSpPr>
          <p:cNvPr id="3" name="TextBox 2">
            <a:extLst>
              <a:ext uri="{FF2B5EF4-FFF2-40B4-BE49-F238E27FC236}">
                <a16:creationId xmlns:a16="http://schemas.microsoft.com/office/drawing/2014/main" id="{D101F42B-9474-B2ED-BFBE-D17EC193BDE8}"/>
              </a:ext>
            </a:extLst>
          </p:cNvPr>
          <p:cNvSpPr txBox="1"/>
          <p:nvPr/>
        </p:nvSpPr>
        <p:spPr>
          <a:xfrm>
            <a:off x="3629024" y="1763633"/>
            <a:ext cx="8072438" cy="369332"/>
          </a:xfrm>
          <a:prstGeom prst="rect">
            <a:avLst/>
          </a:prstGeom>
          <a:noFill/>
        </p:spPr>
        <p:txBody>
          <a:bodyPr wrap="square" rtlCol="0">
            <a:spAutoFit/>
          </a:bodyPr>
          <a:lstStyle/>
          <a:p>
            <a:r>
              <a:rPr lang="en-US" b="1" dirty="0"/>
              <a:t>What does the spread of the revenue look like for each sales method? </a:t>
            </a:r>
          </a:p>
        </p:txBody>
      </p:sp>
      <p:pic>
        <p:nvPicPr>
          <p:cNvPr id="8" name="Content Placeholder 7" descr="A diagram of a graph">
            <a:extLst>
              <a:ext uri="{FF2B5EF4-FFF2-40B4-BE49-F238E27FC236}">
                <a16:creationId xmlns:a16="http://schemas.microsoft.com/office/drawing/2014/main" id="{EE7AD9E0-D2C7-6E65-F36A-71AA68B301F7}"/>
              </a:ext>
            </a:extLst>
          </p:cNvPr>
          <p:cNvPicPr>
            <a:picLocks noGrp="1" noChangeAspect="1"/>
          </p:cNvPicPr>
          <p:nvPr>
            <p:ph sz="half" idx="1"/>
          </p:nvPr>
        </p:nvPicPr>
        <p:blipFill>
          <a:blip r:embed="rId3"/>
          <a:stretch>
            <a:fillRect/>
          </a:stretch>
        </p:blipFill>
        <p:spPr>
          <a:xfrm>
            <a:off x="6818481" y="2483636"/>
            <a:ext cx="5124866" cy="3692578"/>
          </a:xfrm>
        </p:spPr>
      </p:pic>
    </p:spTree>
    <p:extLst>
      <p:ext uri="{BB962C8B-B14F-4D97-AF65-F5344CB8AC3E}">
        <p14:creationId xmlns:p14="http://schemas.microsoft.com/office/powerpoint/2010/main" val="14187899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4377368" y="391441"/>
            <a:ext cx="7606895" cy="1216026"/>
          </a:xfrm>
        </p:spPr>
        <p:txBody>
          <a:bodyPr>
            <a:normAutofit fontScale="90000"/>
          </a:bodyPr>
          <a:lstStyle/>
          <a:p>
            <a:r>
              <a:rPr lang="en-US" dirty="0"/>
              <a:t>Exploratory Analysis - Question 3 </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314472" y="2258503"/>
            <a:ext cx="4056875" cy="4455119"/>
          </a:xfrm>
        </p:spPr>
        <p:txBody>
          <a:bodyPr>
            <a:noAutofit/>
          </a:bodyPr>
          <a:lstStyle/>
          <a:p>
            <a:pPr marL="0" indent="0">
              <a:buNone/>
            </a:pPr>
            <a:r>
              <a:rPr lang="en-US" sz="1400" dirty="0"/>
              <a:t>● Revenue produced by the Email method started out significantly higher than the others (229765.55) but decreased by 58% in the following two weeks to 98792.14 and continued that trend for the most part. Despite the crumble here, it was still a better option than that of calling alone. </a:t>
            </a:r>
          </a:p>
          <a:p>
            <a:pPr marL="0" indent="0">
              <a:buNone/>
            </a:pPr>
            <a:r>
              <a:rPr lang="en-US" sz="1400" dirty="0"/>
              <a:t>● The Email + Call method started out the lowest (16885.33) but it ended the period at the top spot(111152.07), rising on all weeks except the final. </a:t>
            </a:r>
          </a:p>
          <a:p>
            <a:pPr marL="0" indent="0">
              <a:buNone/>
            </a:pPr>
            <a:r>
              <a:rPr lang="en-US" sz="1400" dirty="0"/>
              <a:t>● The Call only method produced mediocre results the entire time, starting at around 26159, and ending at 28252. Since this method is very time intensive but also is producing poor results, we should aim to do away with it.</a:t>
            </a:r>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8</a:t>
            </a:fld>
            <a:endParaRPr lang="en-US" dirty="0"/>
          </a:p>
        </p:txBody>
      </p:sp>
      <p:sp>
        <p:nvSpPr>
          <p:cNvPr id="3" name="TextBox 2">
            <a:extLst>
              <a:ext uri="{FF2B5EF4-FFF2-40B4-BE49-F238E27FC236}">
                <a16:creationId xmlns:a16="http://schemas.microsoft.com/office/drawing/2014/main" id="{4518EC15-BAB9-225D-C050-7C7AE6FAEF40}"/>
              </a:ext>
            </a:extLst>
          </p:cNvPr>
          <p:cNvSpPr txBox="1"/>
          <p:nvPr/>
        </p:nvSpPr>
        <p:spPr>
          <a:xfrm>
            <a:off x="3699482" y="1773732"/>
            <a:ext cx="8202002" cy="369332"/>
          </a:xfrm>
          <a:prstGeom prst="rect">
            <a:avLst/>
          </a:prstGeom>
          <a:noFill/>
        </p:spPr>
        <p:txBody>
          <a:bodyPr wrap="square" rtlCol="0">
            <a:spAutoFit/>
          </a:bodyPr>
          <a:lstStyle/>
          <a:p>
            <a:r>
              <a:rPr lang="en-US" b="1" dirty="0">
                <a:solidFill>
                  <a:schemeClr val="bg1"/>
                </a:solidFill>
              </a:rPr>
              <a:t>Was there any difference in revenue over time for each of the methods?</a:t>
            </a:r>
          </a:p>
        </p:txBody>
      </p:sp>
      <p:pic>
        <p:nvPicPr>
          <p:cNvPr id="5" name="Picture 4" descr="A graph with red line and blue line">
            <a:extLst>
              <a:ext uri="{FF2B5EF4-FFF2-40B4-BE49-F238E27FC236}">
                <a16:creationId xmlns:a16="http://schemas.microsoft.com/office/drawing/2014/main" id="{7BF8A94E-B27B-02D5-51F4-9F3154D1A713}"/>
              </a:ext>
            </a:extLst>
          </p:cNvPr>
          <p:cNvPicPr>
            <a:picLocks noChangeAspect="1"/>
          </p:cNvPicPr>
          <p:nvPr/>
        </p:nvPicPr>
        <p:blipFill>
          <a:blip r:embed="rId4"/>
          <a:stretch>
            <a:fillRect/>
          </a:stretch>
        </p:blipFill>
        <p:spPr>
          <a:xfrm>
            <a:off x="7475620" y="3000688"/>
            <a:ext cx="4547937" cy="3301044"/>
          </a:xfrm>
          <a:prstGeom prst="rect">
            <a:avLst/>
          </a:prstGeom>
        </p:spPr>
      </p:pic>
    </p:spTree>
    <p:extLst>
      <p:ext uri="{BB962C8B-B14F-4D97-AF65-F5344CB8AC3E}">
        <p14:creationId xmlns:p14="http://schemas.microsoft.com/office/powerpoint/2010/main" val="1593920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0C883-7528-F9C5-D6FA-15EC059A3021}"/>
              </a:ext>
            </a:extLst>
          </p:cNvPr>
          <p:cNvSpPr>
            <a:spLocks noGrp="1"/>
          </p:cNvSpPr>
          <p:nvPr>
            <p:ph type="title"/>
          </p:nvPr>
        </p:nvSpPr>
        <p:spPr>
          <a:xfrm>
            <a:off x="3248025" y="431389"/>
            <a:ext cx="5695950" cy="661226"/>
          </a:xfrm>
        </p:spPr>
        <p:txBody>
          <a:bodyPr>
            <a:normAutofit fontScale="90000"/>
          </a:bodyPr>
          <a:lstStyle/>
          <a:p>
            <a:r>
              <a:rPr lang="en-US" dirty="0"/>
              <a:t>Recommendations </a:t>
            </a:r>
          </a:p>
        </p:txBody>
      </p:sp>
      <p:sp>
        <p:nvSpPr>
          <p:cNvPr id="6" name="Text Placeholder 5">
            <a:extLst>
              <a:ext uri="{FF2B5EF4-FFF2-40B4-BE49-F238E27FC236}">
                <a16:creationId xmlns:a16="http://schemas.microsoft.com/office/drawing/2014/main" id="{3A7E69BA-FC91-08A5-671F-B53E6E989C6F}"/>
              </a:ext>
            </a:extLst>
          </p:cNvPr>
          <p:cNvSpPr>
            <a:spLocks noGrp="1"/>
          </p:cNvSpPr>
          <p:nvPr>
            <p:ph type="body" sz="quarter" idx="13"/>
          </p:nvPr>
        </p:nvSpPr>
        <p:spPr>
          <a:xfrm>
            <a:off x="176464" y="2326105"/>
            <a:ext cx="6195762" cy="3828633"/>
          </a:xfrm>
        </p:spPr>
        <p:txBody>
          <a:bodyPr>
            <a:normAutofit fontScale="85000" lnSpcReduction="10000"/>
          </a:bodyPr>
          <a:lstStyle/>
          <a:p>
            <a:pPr marL="0" indent="0">
              <a:buNone/>
            </a:pPr>
            <a:r>
              <a:rPr lang="en-US" dirty="0"/>
              <a:t>● Based on the included charts and graphs, it’s clear that the Email + Call method was the most successful in producing revenue. It trended upwards across the 6 week period while still being a relatively light lift for your team. I recommend that the team focuses here as the average sale came in at almost double that of any other method. </a:t>
            </a:r>
          </a:p>
          <a:p>
            <a:pPr marL="0" indent="0">
              <a:buNone/>
            </a:pPr>
            <a:r>
              <a:rPr lang="en-US" dirty="0"/>
              <a:t>● Emailing also proved to be a success for the most part, requiring little time from your team while producing medium sized sales. The average sale by email was $97 during the 6 weeks. Consider leveraging targeted email campaigns as a supplement to the Email + Call approach. </a:t>
            </a:r>
          </a:p>
          <a:p>
            <a:pPr marL="0" indent="0">
              <a:buNone/>
            </a:pPr>
            <a:r>
              <a:rPr lang="en-US" dirty="0"/>
              <a:t>● The calling method provided consistently poor results so I would suggest you try to pivot away from solely using this method or else you may be wasting time/resources. This method is pretty time intensive so I think it would be best to supplement with regular emailing in order to stay relevant with customer</a:t>
            </a:r>
          </a:p>
        </p:txBody>
      </p:sp>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
        <p:nvSpPr>
          <p:cNvPr id="4" name="TextBox 3">
            <a:extLst>
              <a:ext uri="{FF2B5EF4-FFF2-40B4-BE49-F238E27FC236}">
                <a16:creationId xmlns:a16="http://schemas.microsoft.com/office/drawing/2014/main" id="{491E52C3-8344-0CE9-9D3B-1E44607A15CD}"/>
              </a:ext>
            </a:extLst>
          </p:cNvPr>
          <p:cNvSpPr txBox="1"/>
          <p:nvPr/>
        </p:nvSpPr>
        <p:spPr>
          <a:xfrm>
            <a:off x="271446" y="1171577"/>
            <a:ext cx="11787193" cy="461665"/>
          </a:xfrm>
          <a:prstGeom prst="rect">
            <a:avLst/>
          </a:prstGeom>
          <a:noFill/>
        </p:spPr>
        <p:txBody>
          <a:bodyPr wrap="square" rtlCol="0">
            <a:spAutoFit/>
          </a:bodyPr>
          <a:lstStyle/>
          <a:p>
            <a:r>
              <a:rPr lang="en-US" sz="2400" b="1" dirty="0"/>
              <a:t>Based on the data, which method would you recommend we continue to use?</a:t>
            </a:r>
          </a:p>
        </p:txBody>
      </p:sp>
      <p:pic>
        <p:nvPicPr>
          <p:cNvPr id="10" name="Picture 9" descr="A graph of sales and sales&#10;&#10;Description automatically generated">
            <a:extLst>
              <a:ext uri="{FF2B5EF4-FFF2-40B4-BE49-F238E27FC236}">
                <a16:creationId xmlns:a16="http://schemas.microsoft.com/office/drawing/2014/main" id="{10EB4C8E-2656-9915-9ACE-7D2AD22DD793}"/>
              </a:ext>
            </a:extLst>
          </p:cNvPr>
          <p:cNvPicPr>
            <a:picLocks noChangeAspect="1"/>
          </p:cNvPicPr>
          <p:nvPr/>
        </p:nvPicPr>
        <p:blipFill>
          <a:blip r:embed="rId3"/>
          <a:stretch>
            <a:fillRect/>
          </a:stretch>
        </p:blipFill>
        <p:spPr>
          <a:xfrm>
            <a:off x="6617203" y="2172518"/>
            <a:ext cx="5244094" cy="3982220"/>
          </a:xfrm>
          <a:prstGeom prst="rect">
            <a:avLst/>
          </a:prstGeom>
        </p:spPr>
      </p:pic>
    </p:spTree>
    <p:extLst>
      <p:ext uri="{BB962C8B-B14F-4D97-AF65-F5344CB8AC3E}">
        <p14:creationId xmlns:p14="http://schemas.microsoft.com/office/powerpoint/2010/main" val="2390678392"/>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2.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{11775627-1973-42E3-8AF2-071EB2F3073D}tf33968143_win32</Template>
  <TotalTime>1178</TotalTime>
  <Words>1334</Words>
  <Application>Microsoft Office PowerPoint</Application>
  <PresentationFormat>Widescreen</PresentationFormat>
  <Paragraphs>88</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Avenir Next LT Pro</vt:lpstr>
      <vt:lpstr>Calibri</vt:lpstr>
      <vt:lpstr>Custom</vt:lpstr>
      <vt:lpstr>Data  analyst  professional practical  exam  submission</vt:lpstr>
      <vt:lpstr>Agenda</vt:lpstr>
      <vt:lpstr>PowerPoint Presentation</vt:lpstr>
      <vt:lpstr>Questions of Focus for Pens and Printers We need to know</vt:lpstr>
      <vt:lpstr>Exploratory Analysis - Question 1</vt:lpstr>
      <vt:lpstr>Exploratory Analysis - Question 2 </vt:lpstr>
      <vt:lpstr>Exploratory Analysis - Question 2 Pt. 2 </vt:lpstr>
      <vt:lpstr>Exploratory Analysis - Question 3 </vt:lpstr>
      <vt:lpstr>Recommendations </vt:lpstr>
      <vt:lpstr>Business Metric to Focus On </vt:lpstr>
      <vt:lpstr>Summary and Parting Thoughts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Shaker Fayez</dc:creator>
  <cp:lastModifiedBy>Shaker Fayez Hassan</cp:lastModifiedBy>
  <cp:revision>4</cp:revision>
  <dcterms:created xsi:type="dcterms:W3CDTF">2024-09-03T19:16:59Z</dcterms:created>
  <dcterms:modified xsi:type="dcterms:W3CDTF">2024-09-05T00:45:03Z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